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6F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541" autoAdjust="0"/>
    <p:restoredTop sz="94660"/>
  </p:normalViewPr>
  <p:slideViewPr>
    <p:cSldViewPr snapToGrid="0" showGuides="1">
      <p:cViewPr varScale="1">
        <p:scale>
          <a:sx n="62" d="100"/>
          <a:sy n="62" d="100"/>
        </p:scale>
        <p:origin x="3096" y="53"/>
      </p:cViewPr>
      <p:guideLst>
        <p:guide orient="horz" pos="3097"/>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1359279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144287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1103575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2444605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952037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97757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138472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209778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1064100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2314003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CA044A-0E06-437F-B065-712F2B4255E9}" type="datetimeFigureOut">
              <a:rPr kumimoji="1" lang="ja-JP" altLang="en-US" smtClean="0"/>
              <a:t>2022/11/7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4687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3CA044A-0E06-437F-B065-712F2B4255E9}" type="datetimeFigureOut">
              <a:rPr kumimoji="1" lang="ja-JP" altLang="en-US" smtClean="0"/>
              <a:t>2022/11/7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120C16F-56DC-4C32-AFEF-0088F3FEB6FA}" type="slidenum">
              <a:rPr kumimoji="1" lang="ja-JP" altLang="en-US" smtClean="0"/>
              <a:t>‹#›</a:t>
            </a:fld>
            <a:endParaRPr kumimoji="1" lang="ja-JP" altLang="en-US"/>
          </a:p>
        </p:txBody>
      </p:sp>
    </p:spTree>
    <p:extLst>
      <p:ext uri="{BB962C8B-B14F-4D97-AF65-F5344CB8AC3E}">
        <p14:creationId xmlns:p14="http://schemas.microsoft.com/office/powerpoint/2010/main" val="10885794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4" name="正方形/長方形 13"/>
          <p:cNvSpPr/>
          <p:nvPr/>
        </p:nvSpPr>
        <p:spPr>
          <a:xfrm>
            <a:off x="0" y="-1"/>
            <a:ext cx="6858000" cy="1457537"/>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sz="1600" b="1" spc="50">
              <a:ln w="0"/>
              <a:solidFill>
                <a:schemeClr val="bg1"/>
              </a:solidFill>
              <a:effectLst>
                <a:innerShdw blurRad="63500" dist="50800" dir="13500000">
                  <a:srgbClr val="000000">
                    <a:alpha val="50000"/>
                  </a:srgbClr>
                </a:innerShdw>
              </a:effectLst>
            </a:endParaRPr>
          </a:p>
        </p:txBody>
      </p:sp>
      <p:sp>
        <p:nvSpPr>
          <p:cNvPr id="4" name="正方形/長方形 3"/>
          <p:cNvSpPr/>
          <p:nvPr/>
        </p:nvSpPr>
        <p:spPr>
          <a:xfrm>
            <a:off x="0" y="35261"/>
            <a:ext cx="6858000" cy="1508105"/>
          </a:xfrm>
          <a:prstGeom prst="rect">
            <a:avLst/>
          </a:prstGeom>
          <a:noFill/>
        </p:spPr>
        <p:txBody>
          <a:bodyPr wrap="square" lIns="91440" tIns="45720" rIns="91440" bIns="45720">
            <a:spAutoFit/>
          </a:bodyPr>
          <a:lstStyle/>
          <a:p>
            <a:pPr algn="ctr"/>
            <a:r>
              <a:rPr lang="ja-JP" altLang="en-US" sz="3200" b="1" spc="50" dirty="0">
                <a:ln w="0"/>
                <a:solidFill>
                  <a:schemeClr val="bg1"/>
                </a:solidFill>
                <a:effectLst>
                  <a:innerShdw blurRad="63500" dist="50800" dir="13500000">
                    <a:srgbClr val="000000">
                      <a:alpha val="50000"/>
                    </a:srgbClr>
                  </a:innerShdw>
                </a:effectLst>
              </a:rPr>
              <a:t>令和４年度</a:t>
            </a:r>
            <a:endParaRPr lang="en-US" altLang="ja-JP" sz="3200" b="1" spc="50" dirty="0">
              <a:ln w="0"/>
              <a:solidFill>
                <a:schemeClr val="bg1"/>
              </a:solidFill>
              <a:effectLst>
                <a:innerShdw blurRad="63500" dist="50800" dir="13500000">
                  <a:srgbClr val="000000">
                    <a:alpha val="50000"/>
                  </a:srgbClr>
                </a:innerShdw>
              </a:effectLst>
            </a:endParaRPr>
          </a:p>
          <a:p>
            <a:pPr algn="ctr"/>
            <a:r>
              <a:rPr lang="ja-JP" altLang="en-US" sz="2800" b="1" spc="50" dirty="0">
                <a:ln w="0"/>
                <a:solidFill>
                  <a:schemeClr val="bg1"/>
                </a:solidFill>
                <a:effectLst>
                  <a:innerShdw blurRad="63500" dist="50800" dir="13500000">
                    <a:srgbClr val="000000">
                      <a:alpha val="50000"/>
                    </a:srgbClr>
                  </a:innerShdw>
                </a:effectLst>
              </a:rPr>
              <a:t>広島県循環器病（脳卒中・心血管疾患）</a:t>
            </a:r>
            <a:endParaRPr lang="en-US" altLang="ja-JP" sz="2800" b="1" spc="50" dirty="0">
              <a:ln w="0"/>
              <a:solidFill>
                <a:schemeClr val="bg1"/>
              </a:solidFill>
              <a:effectLst>
                <a:innerShdw blurRad="63500" dist="50800" dir="13500000">
                  <a:srgbClr val="000000">
                    <a:alpha val="50000"/>
                  </a:srgbClr>
                </a:innerShdw>
              </a:effectLst>
            </a:endParaRPr>
          </a:p>
          <a:p>
            <a:pPr algn="ctr"/>
            <a:r>
              <a:rPr lang="ja-JP" altLang="en-US" sz="3200" b="1" spc="50" dirty="0">
                <a:ln w="0"/>
                <a:solidFill>
                  <a:schemeClr val="bg1"/>
                </a:solidFill>
                <a:effectLst>
                  <a:innerShdw blurRad="63500" dist="50800" dir="13500000">
                    <a:srgbClr val="000000">
                      <a:alpha val="50000"/>
                    </a:srgbClr>
                  </a:innerShdw>
                </a:effectLst>
              </a:rPr>
              <a:t>治療と仕事の両立支援セミナー</a:t>
            </a:r>
          </a:p>
        </p:txBody>
      </p:sp>
      <p:sp>
        <p:nvSpPr>
          <p:cNvPr id="6" name="テキスト ボックス 5"/>
          <p:cNvSpPr txBox="1"/>
          <p:nvPr/>
        </p:nvSpPr>
        <p:spPr>
          <a:xfrm>
            <a:off x="172586" y="1500913"/>
            <a:ext cx="6536428" cy="1015663"/>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広島県循環器病対策推進計画（令和４年３月策定）に基づき，循環器病患者の治療と仕事の両立支援・就労支援に係る関係者の理解を促進し，施策の推進を図ることを目的に，本セミナーを開催します。</a:t>
            </a:r>
            <a:endParaRPr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循環器病患者</a:t>
            </a:r>
            <a:r>
              <a:rPr kumimoji="1" lang="ja-JP" altLang="en-US" sz="1200" dirty="0">
                <a:latin typeface="HG丸ｺﾞｼｯｸM-PRO" panose="020F0600000000000000" pitchFamily="50" charset="-128"/>
                <a:ea typeface="HG丸ｺﾞｼｯｸM-PRO" panose="020F0600000000000000" pitchFamily="50" charset="-128"/>
              </a:rPr>
              <a:t>が安心して仕事継続や復職に臨める</a:t>
            </a:r>
            <a:r>
              <a:rPr kumimoji="1" lang="ja-JP" altLang="en-US" sz="1200" dirty="0" smtClean="0">
                <a:latin typeface="HG丸ｺﾞｼｯｸM-PRO" panose="020F0600000000000000" pitchFamily="50" charset="-128"/>
                <a:ea typeface="HG丸ｺﾞｼｯｸM-PRO" panose="020F0600000000000000" pitchFamily="50" charset="-128"/>
              </a:rPr>
              <a:t>よう，医療</a:t>
            </a:r>
            <a:r>
              <a:rPr kumimoji="1" lang="ja-JP" altLang="en-US" sz="1200" dirty="0">
                <a:latin typeface="HG丸ｺﾞｼｯｸM-PRO" panose="020F0600000000000000" pitchFamily="50" charset="-128"/>
                <a:ea typeface="HG丸ｺﾞｼｯｸM-PRO" panose="020F0600000000000000" pitchFamily="50" charset="-128"/>
              </a:rPr>
              <a:t>・介護提供を行う関係者に必要な就労支援方法を学びましょう。</a:t>
            </a:r>
          </a:p>
        </p:txBody>
      </p:sp>
      <p:sp>
        <p:nvSpPr>
          <p:cNvPr id="7" name="額縁 6"/>
          <p:cNvSpPr/>
          <p:nvPr/>
        </p:nvSpPr>
        <p:spPr>
          <a:xfrm>
            <a:off x="431500" y="2563479"/>
            <a:ext cx="1178226" cy="387978"/>
          </a:xfrm>
          <a:prstGeom prst="bevel">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dirty="0">
                <a:latin typeface="ＭＳ ゴシック" panose="020B0609070205080204" pitchFamily="49" charset="-128"/>
                <a:ea typeface="ＭＳ ゴシック" panose="020B0609070205080204" pitchFamily="49" charset="-128"/>
              </a:rPr>
              <a:t>日 時</a:t>
            </a:r>
          </a:p>
        </p:txBody>
      </p:sp>
      <p:sp>
        <p:nvSpPr>
          <p:cNvPr id="2" name="テキスト ボックス 1"/>
          <p:cNvSpPr txBox="1"/>
          <p:nvPr/>
        </p:nvSpPr>
        <p:spPr>
          <a:xfrm>
            <a:off x="1609726" y="2467520"/>
            <a:ext cx="2651688" cy="615553"/>
          </a:xfrm>
          <a:prstGeom prst="rect">
            <a:avLst/>
          </a:prstGeom>
          <a:noFill/>
        </p:spPr>
        <p:txBody>
          <a:bodyPr wrap="none" rtlCol="0">
            <a:spAutoFit/>
          </a:bodyPr>
          <a:lstStyle/>
          <a:p>
            <a:r>
              <a:rPr kumimoji="1" lang="ja-JP" altLang="en-US" sz="1400" b="1" dirty="0">
                <a:latin typeface="ＭＳ ゴシック" panose="020B0609070205080204" pitchFamily="49" charset="-128"/>
                <a:ea typeface="ＭＳ ゴシック" panose="020B0609070205080204" pitchFamily="49" charset="-128"/>
              </a:rPr>
              <a:t>令和</a:t>
            </a:r>
            <a:r>
              <a:rPr kumimoji="1" lang="ja-JP" altLang="en-US" sz="2000" b="1" dirty="0">
                <a:latin typeface="ＭＳ ゴシック" panose="020B0609070205080204" pitchFamily="49" charset="-128"/>
                <a:ea typeface="ＭＳ ゴシック" panose="020B0609070205080204" pitchFamily="49" charset="-128"/>
              </a:rPr>
              <a:t>４</a:t>
            </a:r>
            <a:r>
              <a:rPr kumimoji="1" lang="ja-JP" altLang="en-US" sz="1400" b="1" dirty="0">
                <a:latin typeface="ＭＳ ゴシック" panose="020B0609070205080204" pitchFamily="49" charset="-128"/>
                <a:ea typeface="ＭＳ ゴシック" panose="020B0609070205080204" pitchFamily="49" charset="-128"/>
              </a:rPr>
              <a:t>年</a:t>
            </a:r>
            <a:r>
              <a:rPr lang="ja-JP" altLang="en-US" sz="2000" b="1" dirty="0">
                <a:latin typeface="ＭＳ ゴシック" panose="020B0609070205080204" pitchFamily="49" charset="-128"/>
                <a:ea typeface="ＭＳ ゴシック" panose="020B0609070205080204" pitchFamily="49" charset="-128"/>
              </a:rPr>
              <a:t>１２</a:t>
            </a:r>
            <a:r>
              <a:rPr kumimoji="1" lang="ja-JP" altLang="en-US" sz="1400" b="1" dirty="0">
                <a:latin typeface="ＭＳ ゴシック" panose="020B0609070205080204" pitchFamily="49" charset="-128"/>
                <a:ea typeface="ＭＳ ゴシック" panose="020B0609070205080204" pitchFamily="49" charset="-128"/>
              </a:rPr>
              <a:t>月</a:t>
            </a:r>
            <a:r>
              <a:rPr kumimoji="1" lang="ja-JP" altLang="en-US" sz="2000" b="1" dirty="0">
                <a:latin typeface="ＭＳ ゴシック" panose="020B0609070205080204" pitchFamily="49" charset="-128"/>
                <a:ea typeface="ＭＳ ゴシック" panose="020B0609070205080204" pitchFamily="49" charset="-128"/>
              </a:rPr>
              <a:t>２</a:t>
            </a:r>
            <a:r>
              <a:rPr kumimoji="1" lang="ja-JP" altLang="en-US" sz="1400" b="1" dirty="0">
                <a:latin typeface="ＭＳ ゴシック" panose="020B0609070205080204" pitchFamily="49" charset="-128"/>
                <a:ea typeface="ＭＳ ゴシック" panose="020B0609070205080204" pitchFamily="49" charset="-128"/>
              </a:rPr>
              <a:t>日（金）</a:t>
            </a:r>
            <a:endParaRPr kumimoji="1" lang="en-US" altLang="ja-JP" sz="1400" b="1" dirty="0">
              <a:latin typeface="ＭＳ ゴシック" panose="020B0609070205080204" pitchFamily="49" charset="-128"/>
              <a:ea typeface="ＭＳ ゴシック" panose="020B0609070205080204" pitchFamily="49" charset="-128"/>
            </a:endParaRPr>
          </a:p>
          <a:p>
            <a:r>
              <a:rPr lang="ja-JP" altLang="en-US" sz="1400" b="1" dirty="0">
                <a:latin typeface="ＭＳ ゴシック" panose="020B0609070205080204" pitchFamily="49" charset="-128"/>
                <a:ea typeface="ＭＳ ゴシック" panose="020B0609070205080204" pitchFamily="49" charset="-128"/>
              </a:rPr>
              <a:t>１４：００～１６：００</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8" name="額縁 7"/>
          <p:cNvSpPr/>
          <p:nvPr/>
        </p:nvSpPr>
        <p:spPr>
          <a:xfrm>
            <a:off x="431500" y="3106968"/>
            <a:ext cx="1178226" cy="387978"/>
          </a:xfrm>
          <a:prstGeom prst="bevel">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ＭＳ ゴシック" panose="020B0609070205080204" pitchFamily="49" charset="-128"/>
                <a:ea typeface="ＭＳ ゴシック" panose="020B0609070205080204" pitchFamily="49" charset="-128"/>
              </a:rPr>
              <a:t>会 場</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631981" y="3064260"/>
            <a:ext cx="3185487" cy="369332"/>
          </a:xfrm>
          <a:prstGeom prst="rect">
            <a:avLst/>
          </a:prstGeom>
          <a:noFill/>
        </p:spPr>
        <p:txBody>
          <a:bodyPr wrap="none" rtlCol="0">
            <a:spAutoFit/>
          </a:bodyPr>
          <a:lstStyle/>
          <a:p>
            <a:r>
              <a:rPr kumimoji="1" lang="ja-JP" altLang="en-US" dirty="0">
                <a:latin typeface="ＭＳ ゴシック" panose="020B0609070205080204" pitchFamily="49" charset="-128"/>
                <a:ea typeface="ＭＳ ゴシック" panose="020B0609070205080204" pitchFamily="49" charset="-128"/>
              </a:rPr>
              <a:t>オンライン</a:t>
            </a:r>
            <a:r>
              <a:rPr lang="ja-JP" altLang="en-US" dirty="0">
                <a:latin typeface="ＭＳ ゴシック" panose="020B0609070205080204" pitchFamily="49" charset="-128"/>
                <a:ea typeface="ＭＳ ゴシック" panose="020B0609070205080204" pitchFamily="49" charset="-128"/>
              </a:rPr>
              <a:t>開催</a:t>
            </a:r>
            <a:r>
              <a:rPr kumimoji="1" lang="ja-JP" altLang="en-US"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Ｚｏｏｍ</a:t>
            </a:r>
            <a:r>
              <a:rPr kumimoji="1" lang="ja-JP" altLang="en-US" dirty="0">
                <a:latin typeface="ＭＳ ゴシック" panose="020B0609070205080204" pitchFamily="49" charset="-128"/>
                <a:ea typeface="ＭＳ ゴシック" panose="020B0609070205080204" pitchFamily="49" charset="-128"/>
              </a:rPr>
              <a:t>）</a:t>
            </a:r>
          </a:p>
        </p:txBody>
      </p:sp>
      <p:sp>
        <p:nvSpPr>
          <p:cNvPr id="9" name="フローチャート: 代替処理 8"/>
          <p:cNvSpPr/>
          <p:nvPr/>
        </p:nvSpPr>
        <p:spPr>
          <a:xfrm>
            <a:off x="4656049" y="2372524"/>
            <a:ext cx="1790700" cy="926058"/>
          </a:xfrm>
          <a:prstGeom prst="flowChartAlternateProcess">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spc="50" dirty="0">
                <a:ln w="0"/>
                <a:solidFill>
                  <a:schemeClr val="bg1"/>
                </a:solidFill>
                <a:effectLst>
                  <a:innerShdw blurRad="63500" dist="50800" dir="13500000">
                    <a:srgbClr val="000000">
                      <a:alpha val="50000"/>
                    </a:srgbClr>
                  </a:innerShdw>
                </a:effectLst>
              </a:rPr>
              <a:t>参加費</a:t>
            </a:r>
            <a:endParaRPr kumimoji="1" lang="en-US" altLang="ja-JP" sz="2400" b="1" spc="50" dirty="0">
              <a:ln w="0"/>
              <a:solidFill>
                <a:schemeClr val="bg1"/>
              </a:solidFill>
              <a:effectLst>
                <a:innerShdw blurRad="63500" dist="50800" dir="13500000">
                  <a:srgbClr val="000000">
                    <a:alpha val="50000"/>
                  </a:srgbClr>
                </a:innerShdw>
              </a:effectLst>
            </a:endParaRPr>
          </a:p>
          <a:p>
            <a:pPr algn="ctr"/>
            <a:r>
              <a:rPr lang="ja-JP" altLang="en-US" sz="2400" b="1" spc="50" dirty="0">
                <a:ln w="0"/>
                <a:solidFill>
                  <a:schemeClr val="bg1"/>
                </a:solidFill>
                <a:effectLst>
                  <a:innerShdw blurRad="63500" dist="50800" dir="13500000">
                    <a:srgbClr val="000000">
                      <a:alpha val="50000"/>
                    </a:srgbClr>
                  </a:innerShdw>
                </a:effectLst>
              </a:rPr>
              <a:t>無料</a:t>
            </a:r>
            <a:endParaRPr kumimoji="1" lang="ja-JP" altLang="en-US" sz="2400" b="1" spc="50" dirty="0">
              <a:ln w="0"/>
              <a:solidFill>
                <a:schemeClr val="bg1"/>
              </a:solidFill>
              <a:effectLst>
                <a:innerShdw blurRad="63500" dist="50800" dir="13500000">
                  <a:srgbClr val="000000">
                    <a:alpha val="50000"/>
                  </a:srgbClr>
                </a:innerShdw>
              </a:effectLst>
            </a:endParaRPr>
          </a:p>
        </p:txBody>
      </p:sp>
      <p:sp>
        <p:nvSpPr>
          <p:cNvPr id="10" name="額縁 9"/>
          <p:cNvSpPr/>
          <p:nvPr/>
        </p:nvSpPr>
        <p:spPr>
          <a:xfrm>
            <a:off x="431500" y="3648569"/>
            <a:ext cx="1178226" cy="387978"/>
          </a:xfrm>
          <a:prstGeom prst="bevel">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ＭＳ ゴシック" panose="020B0609070205080204" pitchFamily="49" charset="-128"/>
                <a:ea typeface="ＭＳ ゴシック" panose="020B0609070205080204" pitchFamily="49" charset="-128"/>
              </a:rPr>
              <a:t>対 象</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1625185" y="3622005"/>
            <a:ext cx="5053749" cy="830997"/>
          </a:xfrm>
          <a:prstGeom prst="rect">
            <a:avLst/>
          </a:prstGeom>
          <a:noFill/>
        </p:spPr>
        <p:txBody>
          <a:bodyPr wrap="square" rtlCol="0">
            <a:spAutoFit/>
          </a:bodyPr>
          <a:lstStyle/>
          <a:p>
            <a:r>
              <a:rPr lang="ja-JP" altLang="en-US" sz="1200" dirty="0">
                <a:latin typeface="ＭＳ ゴシック" panose="020B0609070205080204" pitchFamily="49" charset="-128"/>
                <a:ea typeface="ＭＳ ゴシック" panose="020B0609070205080204" pitchFamily="49" charset="-128"/>
              </a:rPr>
              <a:t>医療・介護関係者（医師，歯科医師，薬剤師，看護師，理学療法士，作業療法士，言語聴覚士，社会福祉士，介護支援専門員等），地域包括支援センター職員，産業医，産業看護職，衛生管理者，</a:t>
            </a:r>
            <a:r>
              <a:rPr lang="ja-JP" altLang="en-US" sz="1200" dirty="0">
                <a:solidFill>
                  <a:prstClr val="black"/>
                </a:solidFill>
                <a:latin typeface="ＭＳ ゴシック" panose="020B0609070205080204" pitchFamily="49" charset="-128"/>
                <a:ea typeface="ＭＳ ゴシック" panose="020B0609070205080204" pitchFamily="49" charset="-128"/>
              </a:rPr>
              <a:t>労務担当者，人事担当者，</a:t>
            </a:r>
            <a:r>
              <a:rPr lang="ja-JP" altLang="en-US" sz="1200" dirty="0">
                <a:latin typeface="ＭＳ ゴシック" panose="020B0609070205080204" pitchFamily="49" charset="-128"/>
                <a:ea typeface="ＭＳ ゴシック" panose="020B0609070205080204" pitchFamily="49" charset="-128"/>
              </a:rPr>
              <a:t>行政職員等</a:t>
            </a:r>
            <a:endParaRPr lang="en-US" altLang="ja-JP" sz="1200" dirty="0">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3597329" y="4194389"/>
            <a:ext cx="2689171" cy="246221"/>
          </a:xfrm>
          <a:prstGeom prst="rect">
            <a:avLst/>
          </a:prstGeom>
          <a:noFill/>
        </p:spPr>
        <p:txBody>
          <a:bodyPr wrap="square" rtlCol="0">
            <a:spAutoFit/>
          </a:bodyPr>
          <a:lstStyle/>
          <a:p>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関心のある方はどなたでも参加できます。</a:t>
            </a:r>
          </a:p>
        </p:txBody>
      </p:sp>
      <p:sp>
        <p:nvSpPr>
          <p:cNvPr id="16" name="テキスト ボックス 15"/>
          <p:cNvSpPr txBox="1"/>
          <p:nvPr/>
        </p:nvSpPr>
        <p:spPr>
          <a:xfrm>
            <a:off x="1020613" y="9456902"/>
            <a:ext cx="5416868" cy="461665"/>
          </a:xfrm>
          <a:prstGeom prst="rect">
            <a:avLst/>
          </a:prstGeom>
          <a:noFill/>
        </p:spPr>
        <p:txBody>
          <a:bodyPr wrap="none" rtlCol="0">
            <a:spAutoFit/>
          </a:bodyPr>
          <a:lstStyle/>
          <a:p>
            <a:r>
              <a:rPr lang="ja-JP" altLang="en-US" sz="1200" dirty="0">
                <a:latin typeface="HG丸ｺﾞｼｯｸM-PRO" panose="020F0600000000000000" pitchFamily="50" charset="-128"/>
                <a:ea typeface="HG丸ｺﾞｼｯｸM-PRO" panose="020F0600000000000000" pitchFamily="50" charset="-128"/>
              </a:rPr>
              <a:t>主催：広島県健康福祉局健康づくり推進課　　☎０８２－５１３－３０７６</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共催：広島産業保健総合支援センター　　　　☎０８２－２２４－１３６１</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17" name="ホームベース 16"/>
          <p:cNvSpPr/>
          <p:nvPr/>
        </p:nvSpPr>
        <p:spPr>
          <a:xfrm>
            <a:off x="0" y="9544996"/>
            <a:ext cx="978408" cy="260341"/>
          </a:xfrm>
          <a:prstGeom prst="homePlate">
            <a:avLst/>
          </a:prstGeom>
          <a:solidFill>
            <a:schemeClr val="accent4"/>
          </a:solidFill>
          <a:ln>
            <a:solidFill>
              <a:schemeClr val="accent4"/>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dirty="0">
                <a:solidFill>
                  <a:schemeClr val="bg1"/>
                </a:solidFill>
                <a:latin typeface="HG丸ｺﾞｼｯｸM-PRO" panose="020F0600000000000000" pitchFamily="50" charset="-128"/>
                <a:ea typeface="HG丸ｺﾞｼｯｸM-PRO" panose="020F0600000000000000" pitchFamily="50" charset="-128"/>
              </a:rPr>
              <a:t>問合先</a:t>
            </a:r>
          </a:p>
        </p:txBody>
      </p:sp>
      <p:sp>
        <p:nvSpPr>
          <p:cNvPr id="18" name="テキスト ボックス 17"/>
          <p:cNvSpPr txBox="1"/>
          <p:nvPr/>
        </p:nvSpPr>
        <p:spPr>
          <a:xfrm>
            <a:off x="4817468" y="8497530"/>
            <a:ext cx="1273032" cy="971729"/>
          </a:xfrm>
          <a:prstGeom prst="roundRect">
            <a:avLst>
              <a:gd name="adj" fmla="val 9330"/>
            </a:avLst>
          </a:prstGeom>
          <a:solidFill>
            <a:schemeClr val="accent4">
              <a:lumMod val="20000"/>
              <a:lumOff val="80000"/>
            </a:schemeClr>
          </a:solidFill>
          <a:ln>
            <a:solidFill>
              <a:schemeClr val="tx1"/>
            </a:solidFill>
          </a:ln>
        </p:spPr>
        <p:txBody>
          <a:bodyPr wrap="square" rtlCol="0">
            <a:spAutoFit/>
          </a:bodyPr>
          <a:lstStyle/>
          <a:p>
            <a:pPr algn="ctr"/>
            <a:endParaRPr lang="en-US" altLang="ja-JP" sz="1100" b="1" dirty="0">
              <a:latin typeface="HG丸ｺﾞｼｯｸM-PRO" panose="020F0600000000000000" pitchFamily="50" charset="-128"/>
              <a:ea typeface="HG丸ｺﾞｼｯｸM-PRO" panose="020F0600000000000000" pitchFamily="50" charset="-128"/>
            </a:endParaRPr>
          </a:p>
          <a:p>
            <a:pPr algn="ctr"/>
            <a:endParaRPr lang="en-US" altLang="ja-JP" sz="1100" b="1" dirty="0">
              <a:latin typeface="HG丸ｺﾞｼｯｸM-PRO" panose="020F0600000000000000" pitchFamily="50" charset="-128"/>
              <a:ea typeface="HG丸ｺﾞｼｯｸM-PRO" panose="020F0600000000000000" pitchFamily="50" charset="-128"/>
            </a:endParaRPr>
          </a:p>
          <a:p>
            <a:pPr algn="ctr"/>
            <a:endParaRPr lang="en-US" altLang="ja-JP" sz="1100" b="1" dirty="0">
              <a:latin typeface="HG丸ｺﾞｼｯｸM-PRO" panose="020F0600000000000000" pitchFamily="50" charset="-128"/>
              <a:ea typeface="HG丸ｺﾞｼｯｸM-PRO" panose="020F0600000000000000" pitchFamily="50" charset="-128"/>
            </a:endParaRPr>
          </a:p>
          <a:p>
            <a:pPr algn="ctr"/>
            <a:endParaRPr lang="en-US" altLang="ja-JP" sz="1000" dirty="0">
              <a:latin typeface="HG丸ｺﾞｼｯｸM-PRO" panose="020F0600000000000000" pitchFamily="50" charset="-128"/>
              <a:ea typeface="HG丸ｺﾞｼｯｸM-PRO" panose="020F0600000000000000" pitchFamily="50" charset="-128"/>
            </a:endParaRPr>
          </a:p>
          <a:p>
            <a:pPr algn="ctr"/>
            <a:r>
              <a:rPr lang="ja-JP" altLang="en-US" sz="1000" dirty="0">
                <a:latin typeface="HG丸ｺﾞｼｯｸM-PRO" panose="020F0600000000000000" pitchFamily="50" charset="-128"/>
                <a:ea typeface="HG丸ｺﾞｼｯｸM-PRO" panose="020F0600000000000000" pitchFamily="50" charset="-128"/>
              </a:rPr>
              <a:t>↑</a:t>
            </a:r>
            <a:r>
              <a:rPr kumimoji="1" lang="ja-JP" altLang="en-US" sz="1000" dirty="0">
                <a:latin typeface="HG丸ｺﾞｼｯｸM-PRO" panose="020F0600000000000000" pitchFamily="50" charset="-128"/>
                <a:ea typeface="HG丸ｺﾞｼｯｸM-PRO" panose="020F0600000000000000" pitchFamily="50" charset="-128"/>
              </a:rPr>
              <a:t>申込はこちら</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683973" y="9082156"/>
            <a:ext cx="3281002" cy="276999"/>
          </a:xfrm>
          <a:prstGeom prst="rect">
            <a:avLst/>
          </a:prstGeom>
          <a:noFill/>
          <a:ln>
            <a:solidFill>
              <a:schemeClr val="tx1"/>
            </a:solidFill>
          </a:ln>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広島県　循環器病　両立支援セミナー</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3952618" y="9076762"/>
            <a:ext cx="492443" cy="276999"/>
          </a:xfrm>
          <a:prstGeom prst="rect">
            <a:avLst/>
          </a:prstGeom>
          <a:solidFill>
            <a:schemeClr val="bg1">
              <a:lumMod val="95000"/>
            </a:schemeClr>
          </a:solidFill>
          <a:ln>
            <a:solidFill>
              <a:schemeClr val="tx1"/>
            </a:solidFill>
          </a:ln>
        </p:spPr>
        <p:txBody>
          <a:bodyPr wrap="none" rtlCol="0">
            <a:spAutoFit/>
          </a:bodyPr>
          <a:lstStyle/>
          <a:p>
            <a:r>
              <a:rPr lang="ja-JP" altLang="en-US" sz="1200" dirty="0">
                <a:latin typeface="ＭＳ ゴシック" panose="020B0609070205080204" pitchFamily="49" charset="-128"/>
                <a:ea typeface="ＭＳ ゴシック" panose="020B0609070205080204" pitchFamily="49" charset="-128"/>
              </a:rPr>
              <a:t>検索</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23" name="ドーナツ 22"/>
          <p:cNvSpPr>
            <a:spLocks noChangeAspect="1"/>
          </p:cNvSpPr>
          <p:nvPr/>
        </p:nvSpPr>
        <p:spPr>
          <a:xfrm>
            <a:off x="689046" y="9114058"/>
            <a:ext cx="202406" cy="202406"/>
          </a:xfrm>
          <a:prstGeom prst="donu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25" name="直線コネクタ 24"/>
          <p:cNvCxnSpPr/>
          <p:nvPr/>
        </p:nvCxnSpPr>
        <p:spPr>
          <a:xfrm>
            <a:off x="836440" y="9257094"/>
            <a:ext cx="83344" cy="77012"/>
          </a:xfrm>
          <a:prstGeom prst="line">
            <a:avLst/>
          </a:prstGeom>
          <a:ln w="76200"/>
        </p:spPr>
        <p:style>
          <a:lnRef idx="1">
            <a:schemeClr val="dk1"/>
          </a:lnRef>
          <a:fillRef idx="0">
            <a:schemeClr val="dk1"/>
          </a:fillRef>
          <a:effectRef idx="0">
            <a:schemeClr val="dk1"/>
          </a:effectRef>
          <a:fontRef idx="minor">
            <a:schemeClr val="tx1"/>
          </a:fontRef>
        </p:style>
      </p:cxnSp>
      <p:sp>
        <p:nvSpPr>
          <p:cNvPr id="26" name="上矢印 25"/>
          <p:cNvSpPr/>
          <p:nvPr/>
        </p:nvSpPr>
        <p:spPr>
          <a:xfrm rot="-2700000">
            <a:off x="4337061" y="9205600"/>
            <a:ext cx="216000" cy="180000"/>
          </a:xfrm>
          <a:prstGeom prst="upArrow">
            <a:avLst>
              <a:gd name="adj1" fmla="val 39911"/>
              <a:gd name="adj2" fmla="val 6634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額縁 9">
            <a:extLst>
              <a:ext uri="{FF2B5EF4-FFF2-40B4-BE49-F238E27FC236}">
                <a16:creationId xmlns:a16="http://schemas.microsoft.com/office/drawing/2014/main" xmlns="" id="{DC633204-5D7A-23A2-15CB-09A29174C70B}"/>
              </a:ext>
            </a:extLst>
          </p:cNvPr>
          <p:cNvSpPr/>
          <p:nvPr/>
        </p:nvSpPr>
        <p:spPr>
          <a:xfrm>
            <a:off x="489204" y="8549630"/>
            <a:ext cx="1178226" cy="387978"/>
          </a:xfrm>
          <a:prstGeom prst="bevel">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ＭＳ ゴシック" panose="020B0609070205080204" pitchFamily="49" charset="-128"/>
                <a:ea typeface="ＭＳ ゴシック" panose="020B0609070205080204" pitchFamily="49" charset="-128"/>
              </a:rPr>
              <a:t>申込先</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9" name="テキスト ボックス 18">
            <a:extLst>
              <a:ext uri="{FF2B5EF4-FFF2-40B4-BE49-F238E27FC236}">
                <a16:creationId xmlns:a16="http://schemas.microsoft.com/office/drawing/2014/main" xmlns="" id="{0B4DFD4A-8FE8-D17E-2966-03A07082B6B3}"/>
              </a:ext>
            </a:extLst>
          </p:cNvPr>
          <p:cNvSpPr txBox="1"/>
          <p:nvPr/>
        </p:nvSpPr>
        <p:spPr>
          <a:xfrm>
            <a:off x="1689654" y="8542064"/>
            <a:ext cx="3262432" cy="461665"/>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広島県健康</a:t>
            </a:r>
            <a:r>
              <a:rPr kumimoji="1" lang="ja-JP" altLang="en-US" sz="1200" dirty="0" smtClean="0">
                <a:latin typeface="ＭＳ ゴシック" panose="020B0609070205080204" pitchFamily="49" charset="-128"/>
                <a:ea typeface="ＭＳ ゴシック" panose="020B0609070205080204" pitchFamily="49" charset="-128"/>
              </a:rPr>
              <a:t>福祉局</a:t>
            </a:r>
            <a:endParaRPr kumimoji="1"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健康づくり推進課</a:t>
            </a:r>
            <a:r>
              <a:rPr kumimoji="1" lang="ja-JP" altLang="en-US" sz="1200" dirty="0" smtClean="0">
                <a:latin typeface="ＭＳ ゴシック" panose="020B0609070205080204" pitchFamily="49" charset="-128"/>
                <a:ea typeface="ＭＳ ゴシック" panose="020B0609070205080204" pitchFamily="49" charset="-128"/>
              </a:rPr>
              <a:t>健康づくり推進グループ</a:t>
            </a:r>
            <a:r>
              <a:rPr kumimoji="1" lang="ja-JP" altLang="en-US" sz="1200" dirty="0">
                <a:latin typeface="ＭＳ ゴシック" panose="020B0609070205080204" pitchFamily="49" charset="-128"/>
                <a:ea typeface="ＭＳ ゴシック" panose="020B0609070205080204" pitchFamily="49" charset="-128"/>
              </a:rPr>
              <a:t>　</a:t>
            </a:r>
          </a:p>
        </p:txBody>
      </p:sp>
      <p:sp>
        <p:nvSpPr>
          <p:cNvPr id="20" name="テキスト ボックス 19"/>
          <p:cNvSpPr txBox="1"/>
          <p:nvPr/>
        </p:nvSpPr>
        <p:spPr>
          <a:xfrm>
            <a:off x="474229" y="4505564"/>
            <a:ext cx="5812271" cy="3912751"/>
          </a:xfrm>
          <a:prstGeom prst="roundRect">
            <a:avLst>
              <a:gd name="adj" fmla="val 13786"/>
            </a:avLst>
          </a:prstGeom>
          <a:solidFill>
            <a:schemeClr val="accent4">
              <a:lumMod val="20000"/>
              <a:lumOff val="80000"/>
            </a:schemeClr>
          </a:solidFill>
          <a:ln w="19050">
            <a:solidFill>
              <a:schemeClr val="accent4"/>
            </a:solidFill>
          </a:ln>
        </p:spPr>
        <p:txBody>
          <a:bodyPr wrap="square" rtlCol="0">
            <a:spAutoFit/>
          </a:bodyPr>
          <a:lstStyle/>
          <a:p>
            <a:endParaRPr lang="en-US" altLang="ja-JP" sz="1400" dirty="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lang="ja-JP" altLang="en-US" sz="1400" b="1" dirty="0">
                <a:latin typeface="ＭＳ ゴシック" panose="020B0609070205080204" pitchFamily="49" charset="-128"/>
                <a:ea typeface="ＭＳ ゴシック" panose="020B0609070205080204" pitchFamily="49" charset="-128"/>
              </a:rPr>
              <a:t>広島県循環器病対策推進計画について</a:t>
            </a:r>
          </a:p>
          <a:p>
            <a:r>
              <a:rPr lang="ja-JP" altLang="en-US" sz="1400" dirty="0">
                <a:latin typeface="ＭＳ ゴシック" panose="020B0609070205080204" pitchFamily="49" charset="-128"/>
                <a:ea typeface="ＭＳ ゴシック" panose="020B0609070205080204" pitchFamily="49" charset="-128"/>
              </a:rPr>
              <a:t>　　　</a:t>
            </a:r>
            <a:r>
              <a:rPr lang="ja-JP" altLang="en-US" sz="1300" dirty="0">
                <a:latin typeface="ＭＳ ゴシック" panose="020B0609070205080204" pitchFamily="49" charset="-128"/>
                <a:ea typeface="ＭＳ ゴシック" panose="020B0609070205080204" pitchFamily="49" charset="-128"/>
              </a:rPr>
              <a:t>広島県健康福祉局健康づくり推進課</a:t>
            </a:r>
            <a:endParaRPr lang="en-US" altLang="ja-JP" sz="13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lang="ja-JP" altLang="en-US" sz="1400" b="1" dirty="0">
                <a:latin typeface="ＭＳ ゴシック" panose="020B0609070205080204" pitchFamily="49" charset="-128"/>
                <a:ea typeface="ＭＳ ゴシック" panose="020B0609070205080204" pitchFamily="49" charset="-128"/>
              </a:rPr>
              <a:t>循環器病を持ちながら就労する人の支援について</a:t>
            </a:r>
            <a:endParaRPr lang="en-US" altLang="ja-JP" sz="1400" b="1" dirty="0">
              <a:latin typeface="ＭＳ ゴシック" panose="020B0609070205080204" pitchFamily="49" charset="-128"/>
              <a:ea typeface="ＭＳ ゴシック" panose="020B0609070205080204" pitchFamily="49" charset="-128"/>
            </a:endParaRPr>
          </a:p>
          <a:p>
            <a:r>
              <a:rPr lang="ja-JP" altLang="en-US" sz="1400" b="1" dirty="0">
                <a:latin typeface="ＭＳ ゴシック" panose="020B0609070205080204" pitchFamily="49" charset="-128"/>
                <a:ea typeface="ＭＳ ゴシック" panose="020B0609070205080204" pitchFamily="49" charset="-128"/>
              </a:rPr>
              <a:t>　「脳卒中患者の治療と仕事の両立支援」</a:t>
            </a:r>
          </a:p>
          <a:p>
            <a:r>
              <a:rPr lang="ja-JP" altLang="en-US" sz="14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ja-JP" altLang="en-US" sz="1300" dirty="0">
                <a:latin typeface="ＭＳ ゴシック" panose="020B0609070205080204" pitchFamily="49" charset="-128"/>
                <a:ea typeface="ＭＳ ゴシック" panose="020B0609070205080204" pitchFamily="49" charset="-128"/>
              </a:rPr>
              <a:t>独立行政法人労働者健康安全機構  中国労災病院</a:t>
            </a:r>
            <a:endParaRPr lang="en-US" altLang="ja-JP" sz="1300" dirty="0">
              <a:latin typeface="ＭＳ ゴシック" panose="020B0609070205080204" pitchFamily="49" charset="-128"/>
              <a:ea typeface="ＭＳ ゴシック" panose="020B0609070205080204" pitchFamily="49" charset="-128"/>
            </a:endParaRPr>
          </a:p>
          <a:p>
            <a:r>
              <a:rPr lang="ja-JP" altLang="en-US" sz="1300" dirty="0">
                <a:latin typeface="ＭＳ ゴシック" panose="020B0609070205080204" pitchFamily="49" charset="-128"/>
                <a:ea typeface="ＭＳ ゴシック" panose="020B0609070205080204" pitchFamily="49" charset="-128"/>
              </a:rPr>
              <a:t>　　　　治療就労両立支援センター　所長　豊田章宏　氏</a:t>
            </a:r>
            <a:endParaRPr lang="en-US" altLang="ja-JP" sz="1300" dirty="0">
              <a:latin typeface="ＭＳ ゴシック" panose="020B0609070205080204" pitchFamily="49" charset="-128"/>
              <a:ea typeface="ＭＳ ゴシック" panose="020B0609070205080204" pitchFamily="49" charset="-128"/>
            </a:endParaRPr>
          </a:p>
          <a:p>
            <a:endParaRPr lang="ja-JP" altLang="en-US" sz="1300" dirty="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「心血管疾患患者の就労支援」</a:t>
            </a:r>
          </a:p>
          <a:p>
            <a:r>
              <a:rPr lang="ja-JP" altLang="en-US" sz="1400" b="1" dirty="0">
                <a:latin typeface="ＭＳ ゴシック" panose="020B0609070205080204" pitchFamily="49" charset="-128"/>
                <a:ea typeface="ＭＳ ゴシック" panose="020B0609070205080204" pitchFamily="49" charset="-128"/>
              </a:rPr>
              <a:t>　　　</a:t>
            </a:r>
            <a:r>
              <a:rPr lang="ja-JP" altLang="en-US" sz="1300" dirty="0">
                <a:latin typeface="ＭＳ ゴシック" panose="020B0609070205080204" pitchFamily="49" charset="-128"/>
                <a:ea typeface="ＭＳ ゴシック" panose="020B0609070205080204" pitchFamily="49" charset="-128"/>
              </a:rPr>
              <a:t>広島大学病院　診療支援部</a:t>
            </a:r>
            <a:endParaRPr lang="en-US" altLang="ja-JP" sz="1300" dirty="0">
              <a:latin typeface="ＭＳ ゴシック" panose="020B0609070205080204" pitchFamily="49" charset="-128"/>
              <a:ea typeface="ＭＳ ゴシック" panose="020B0609070205080204" pitchFamily="49" charset="-128"/>
            </a:endParaRPr>
          </a:p>
          <a:p>
            <a:r>
              <a:rPr lang="ja-JP" altLang="en-US" sz="1300" dirty="0">
                <a:latin typeface="ＭＳ ゴシック" panose="020B0609070205080204" pitchFamily="49" charset="-128"/>
                <a:ea typeface="ＭＳ ゴシック" panose="020B0609070205080204" pitchFamily="49" charset="-128"/>
              </a:rPr>
              <a:t>　　　　リハビリテーション部門　認定作業療法士　塩田繁人　氏</a:t>
            </a:r>
            <a:endParaRPr lang="en-US" altLang="ja-JP" sz="13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pPr marL="285750" lvl="0" indent="-285750">
              <a:buFont typeface="Wingdings" panose="05000000000000000000" pitchFamily="2" charset="2"/>
              <a:buChar char="u"/>
            </a:pPr>
            <a:r>
              <a:rPr lang="ja-JP" altLang="ja-JP" sz="1400" b="1" dirty="0"/>
              <a:t>広島産業保健総合支援センター</a:t>
            </a:r>
            <a:r>
              <a:rPr lang="ja-JP" altLang="en-US" sz="1400" b="1" dirty="0"/>
              <a:t>における両立支援の取組み</a:t>
            </a:r>
            <a:endParaRPr lang="en-US" altLang="ja-JP" sz="1400" b="1" dirty="0"/>
          </a:p>
          <a:p>
            <a:pPr lvl="0"/>
            <a:r>
              <a:rPr lang="ja-JP" altLang="en-US" sz="1400" b="1" dirty="0"/>
              <a:t>　　</a:t>
            </a:r>
            <a:r>
              <a:rPr lang="ja-JP" altLang="en-US" sz="1100" dirty="0"/>
              <a:t>　～医療機関における治療と仕事の両立の取組み状況調査から見える現状と課題～</a:t>
            </a:r>
            <a:endParaRPr lang="ja-JP" altLang="ja-JP" sz="1400" dirty="0"/>
          </a:p>
          <a:p>
            <a:r>
              <a:rPr lang="ja-JP" altLang="ja-JP" sz="1400" dirty="0"/>
              <a:t>　　</a:t>
            </a:r>
            <a:r>
              <a:rPr lang="ja-JP" altLang="en-US" sz="1400" dirty="0"/>
              <a:t>　　</a:t>
            </a:r>
            <a:r>
              <a:rPr lang="ja-JP" altLang="ja-JP" sz="1300" dirty="0">
                <a:latin typeface="+mn-ea"/>
              </a:rPr>
              <a:t>独立行政法人労働者健康安全機構</a:t>
            </a:r>
            <a:r>
              <a:rPr lang="en-US" altLang="ja-JP" sz="1300" dirty="0">
                <a:latin typeface="+mn-ea"/>
              </a:rPr>
              <a:t>  </a:t>
            </a:r>
          </a:p>
          <a:p>
            <a:r>
              <a:rPr lang="ja-JP" altLang="en-US" sz="1300" dirty="0">
                <a:latin typeface="+mn-ea"/>
              </a:rPr>
              <a:t>　　　　　　</a:t>
            </a:r>
            <a:r>
              <a:rPr lang="ja-JP" altLang="ja-JP" sz="1300" dirty="0">
                <a:latin typeface="+mn-ea"/>
              </a:rPr>
              <a:t>広島産業保健総合支援センター</a:t>
            </a:r>
            <a:r>
              <a:rPr lang="ja-JP" altLang="en-US" sz="1300" dirty="0">
                <a:latin typeface="+mn-ea"/>
              </a:rPr>
              <a:t>　</a:t>
            </a:r>
            <a:r>
              <a:rPr lang="ja-JP" altLang="ja-JP" sz="1300" dirty="0">
                <a:latin typeface="+mn-ea"/>
              </a:rPr>
              <a:t>産業保健専門職　寺村清美　氏</a:t>
            </a:r>
            <a:endParaRPr lang="ja-JP" altLang="en-US" sz="1300" dirty="0">
              <a:latin typeface="+mn-ea"/>
            </a:endParaRPr>
          </a:p>
        </p:txBody>
      </p:sp>
      <p:sp>
        <p:nvSpPr>
          <p:cNvPr id="5" name="額縁 9">
            <a:extLst>
              <a:ext uri="{FF2B5EF4-FFF2-40B4-BE49-F238E27FC236}">
                <a16:creationId xmlns:a16="http://schemas.microsoft.com/office/drawing/2014/main" xmlns="" id="{B39293F0-E830-FCA1-189B-B604F8E6D6EF}"/>
              </a:ext>
            </a:extLst>
          </p:cNvPr>
          <p:cNvSpPr/>
          <p:nvPr/>
        </p:nvSpPr>
        <p:spPr>
          <a:xfrm>
            <a:off x="446959" y="4438706"/>
            <a:ext cx="1178226" cy="387978"/>
          </a:xfrm>
          <a:prstGeom prst="bevel">
            <a:avLst/>
          </a:prstGeom>
          <a:solidFill>
            <a:schemeClr val="bg1"/>
          </a:solidFill>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solidFill>
                  <a:schemeClr val="accent4">
                    <a:lumMod val="50000"/>
                  </a:schemeClr>
                </a:solidFill>
                <a:latin typeface="ＭＳ ゴシック" panose="020B0609070205080204" pitchFamily="49" charset="-128"/>
                <a:ea typeface="ＭＳ ゴシック" panose="020B0609070205080204" pitchFamily="49" charset="-128"/>
              </a:rPr>
              <a:t>プログラム</a:t>
            </a:r>
            <a:endParaRPr kumimoji="1" lang="ja-JP" altLang="en-US" sz="1400" b="1" dirty="0">
              <a:solidFill>
                <a:schemeClr val="accent4">
                  <a:lumMod val="50000"/>
                </a:schemeClr>
              </a:solidFill>
              <a:latin typeface="ＭＳ ゴシック" panose="020B0609070205080204" pitchFamily="49" charset="-128"/>
              <a:ea typeface="ＭＳ ゴシック" panose="020B0609070205080204" pitchFamily="49" charset="-128"/>
            </a:endParaRPr>
          </a:p>
        </p:txBody>
      </p:sp>
      <p:sp>
        <p:nvSpPr>
          <p:cNvPr id="27" name="テキスト ボックス 26"/>
          <p:cNvSpPr txBox="1"/>
          <p:nvPr/>
        </p:nvSpPr>
        <p:spPr>
          <a:xfrm>
            <a:off x="1613188" y="3345734"/>
            <a:ext cx="4392196" cy="246221"/>
          </a:xfrm>
          <a:prstGeom prst="rect">
            <a:avLst/>
          </a:prstGeom>
          <a:noFill/>
        </p:spPr>
        <p:txBody>
          <a:bodyPr wrap="square" rtlCol="0">
            <a:spAutoFit/>
          </a:bodyPr>
          <a:lstStyle/>
          <a:p>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申込をされた方には後日オンデマンド配信をご覧いただける予定です。</a:t>
            </a:r>
            <a:endParaRPr kumimoji="1" lang="ja-JP" altLang="en-US" sz="1000" dirty="0">
              <a:latin typeface="ＭＳ ゴシック" panose="020B0609070205080204" pitchFamily="49" charset="-128"/>
              <a:ea typeface="ＭＳ ゴシック" panose="020B0609070205080204" pitchFamily="49" charset="-128"/>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96857" y="8540776"/>
            <a:ext cx="714253" cy="714253"/>
          </a:xfrm>
          <a:prstGeom prst="rect">
            <a:avLst/>
          </a:prstGeom>
        </p:spPr>
      </p:pic>
    </p:spTree>
    <p:extLst>
      <p:ext uri="{BB962C8B-B14F-4D97-AF65-F5344CB8AC3E}">
        <p14:creationId xmlns:p14="http://schemas.microsoft.com/office/powerpoint/2010/main" val="209999608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235</TotalTime>
  <Words>154</Words>
  <Application>Microsoft Office PowerPoint</Application>
  <PresentationFormat>A4 210 x 297 mm</PresentationFormat>
  <Paragraphs>47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ＭＳ ゴシック</vt:lpstr>
      <vt:lpstr>Arial</vt:lpstr>
      <vt:lpstr>Calibri</vt:lpstr>
      <vt:lpstr>Calibri Light</vt:lpstr>
      <vt:lpstr>Wingdings</vt:lpstr>
      <vt:lpstr>Office Theme</vt:lpstr>
      <vt:lpstr>PowerPoint プレゼンテーション</vt:lpstr>
    </vt:vector>
  </TitlesOfParts>
  <Company>広島県庁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上廣 直孝</dc:creator>
  <cp:lastModifiedBy>井上 明代</cp:lastModifiedBy>
  <cp:revision>37</cp:revision>
  <cp:lastPrinted>2022-11-07T04:08:00Z</cp:lastPrinted>
  <dcterms:created xsi:type="dcterms:W3CDTF">2022-06-17T01:31:19Z</dcterms:created>
  <dcterms:modified xsi:type="dcterms:W3CDTF">2022-11-07T05:10:25Z</dcterms:modified>
</cp:coreProperties>
</file>